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5" r:id="rId3"/>
  </p:sldIdLst>
  <p:sldSz cx="7772400" cy="10058400"/>
  <p:notesSz cx="6858000" cy="9144000"/>
  <p:embeddedFontLst>
    <p:embeddedFont>
      <p:font typeface="APLPapaTroll" panose="020B0604020202020204" charset="0"/>
      <p:regular r:id="rId4"/>
    </p:embeddedFont>
    <p:embeddedFont>
      <p:font typeface="Baskerville Old Face" panose="02020602080505020303" pitchFamily="18" charset="0"/>
      <p:regular r:id="rId5"/>
    </p:embeddedFont>
    <p:embeddedFont>
      <p:font typeface="BRX Friday at Four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ucida Handwriting" panose="03010101010101010101" pitchFamily="66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08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A8F0-69C0-43A0-AB50-60739B65396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4198-3F71-4624-B1E2-0AC6C096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2.pn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-21412" y="12731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X Friday at Four" panose="020B0604020202020204" charset="0"/>
                <a:ea typeface="APLILikeBigFonts" panose="02000603000000000000" pitchFamily="2" charset="0"/>
              </a:rPr>
              <a:t>Counselor’s Corner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-17614" y="1079234"/>
            <a:ext cx="779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askerville Old Face" panose="02020602080505020303" pitchFamily="18" charset="0"/>
                <a:ea typeface="APLHeartEyes" panose="02000603000000000000" pitchFamily="2" charset="0"/>
              </a:rPr>
              <a:t>DECEMBER 2023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056633" y="2555715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X Friday at Four" pitchFamily="2" charset="0"/>
              </a:rPr>
              <a:t>Dates: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4590288" y="6550658"/>
            <a:ext cx="302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RX Friday at Four" pitchFamily="2" charset="0"/>
              </a:rPr>
              <a:t>LET'S CONNECT!</a:t>
            </a: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4955236" y="7056218"/>
            <a:ext cx="27821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LILikeBigFonts" panose="02000603000000000000" pitchFamily="2" charset="0"/>
                <a:cs typeface="Times New Roman" panose="02020603050405020304" pitchFamily="18" charset="0"/>
              </a:rPr>
              <a:t>ashley.freeman@houstonisd.org </a:t>
            </a:r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5239264" y="7537032"/>
            <a:ext cx="2275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 "/>
                <a:ea typeface="+mn-ea"/>
                <a:cs typeface="+mn-cs"/>
              </a:rPr>
              <a:t>(713) 696-2710</a:t>
            </a: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-569188" y="7856048"/>
            <a:ext cx="5159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BRX Friday at Four" pitchFamily="2" charset="0"/>
              </a:rPr>
              <a:t>Happy, Healthy Kids TIP: </a:t>
            </a: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119474" y="8311880"/>
            <a:ext cx="442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PLPapaTroll" panose="02000603000000000000" pitchFamily="2" charset="0"/>
                <a:ea typeface="APLPapaTroll" panose="02000603000000000000" pitchFamily="2" charset="0"/>
              </a:rPr>
              <a:t>Children thrive on consistency, structure, and predictability. Develop a morning routine that looks the same every day to help you and your kids walk out the door with a smile!</a:t>
            </a:r>
          </a:p>
        </p:txBody>
      </p:sp>
      <p:sp>
        <p:nvSpPr>
          <p:cNvPr id="29" name="TextBox 28"/>
          <p:cNvSpPr txBox="1"/>
          <p:nvPr>
            <p:custDataLst>
              <p:tags r:id="rId9"/>
            </p:custDataLst>
          </p:nvPr>
        </p:nvSpPr>
        <p:spPr>
          <a:xfrm>
            <a:off x="17614" y="1789624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Lucida Handwriting" panose="03010101010101010101" pitchFamily="66" charset="0"/>
                <a:ea typeface="APLILikeBigFonts" panose="02000603000000000000" pitchFamily="2" charset="0"/>
              </a:rPr>
              <a:t>Ms. Freeman</a:t>
            </a:r>
            <a:endParaRPr lang="en-US" sz="6600" b="1" dirty="0">
              <a:latin typeface="Lucida Handwriting" panose="03010101010101010101" pitchFamily="66" charset="0"/>
              <a:ea typeface="APLILikeBigFonts" panose="02000603000000000000" pitchFamily="2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488266" y="3556778"/>
            <a:ext cx="3374737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pPr algn="ctr"/>
            <a:r>
              <a:rPr lang="en-US" sz="1400" b="1" dirty="0">
                <a:latin typeface="APLPapaTroll" panose="02000603000000000000" pitchFamily="2" charset="0"/>
                <a:ea typeface="APLPapaTroll" panose="02000603000000000000" pitchFamily="2" charset="0"/>
              </a:rPr>
              <a:t>Good Citizenship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PapaTroll" panose="020B0604020202020204" charset="0"/>
              <a:ea typeface="APLPapaTroll" panose="020B0604020202020204" charset="0"/>
            </a:endParaRPr>
          </a:p>
          <a:p>
            <a:pPr algn="l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LPapaTroll" panose="020B0604020202020204" charset="0"/>
                <a:ea typeface="APLPapaTroll" panose="020B0604020202020204" charset="0"/>
              </a:rPr>
              <a:t>We will focus on the character education trait good citizenship for the month. </a:t>
            </a:r>
            <a:r>
              <a:rPr lang="en-US" sz="1400" b="0" i="0" dirty="0">
                <a:effectLst/>
                <a:latin typeface="APLPapaTroll" panose="020B0604020202020204" charset="0"/>
                <a:ea typeface="APLPapaTroll" panose="020B0604020202020204" charset="0"/>
              </a:rPr>
              <a:t>Students demonstrate good citizenship by displaying these 5 traits: </a:t>
            </a:r>
          </a:p>
          <a:p>
            <a:pPr algn="l"/>
            <a:r>
              <a:rPr lang="en-US" sz="1400" b="0" i="0" dirty="0">
                <a:effectLst/>
                <a:latin typeface="APLPapaTroll" panose="020B0604020202020204" charset="0"/>
                <a:ea typeface="APLPapaTroll" panose="020B0604020202020204" charset="0"/>
              </a:rPr>
              <a:t>1. being respectful of other people and their property.</a:t>
            </a:r>
          </a:p>
          <a:p>
            <a:pPr algn="l"/>
            <a:r>
              <a:rPr lang="en-US" sz="1400" b="0" i="0" dirty="0">
                <a:effectLst/>
                <a:latin typeface="APLPapaTroll" panose="020B0604020202020204" charset="0"/>
                <a:ea typeface="APLPapaTroll" panose="020B0604020202020204" charset="0"/>
              </a:rPr>
              <a:t>2. being respectful of school property.</a:t>
            </a:r>
          </a:p>
          <a:p>
            <a:pPr algn="l"/>
            <a:r>
              <a:rPr lang="en-US" sz="1400" b="0" i="0" dirty="0">
                <a:effectLst/>
                <a:latin typeface="APLPapaTroll" panose="020B0604020202020204" charset="0"/>
                <a:ea typeface="APLPapaTroll" panose="020B0604020202020204" charset="0"/>
              </a:rPr>
              <a:t>3. following school rules.</a:t>
            </a:r>
          </a:p>
          <a:p>
            <a:pPr algn="l"/>
            <a:r>
              <a:rPr lang="en-US" sz="1400" b="0" i="0" dirty="0">
                <a:effectLst/>
                <a:latin typeface="APLPapaTroll" panose="020B0604020202020204" charset="0"/>
                <a:ea typeface="APLPapaTroll" panose="020B0604020202020204" charset="0"/>
              </a:rPr>
              <a:t>4. displaying good character (responsibility, honesty, good listening, kindness).</a:t>
            </a:r>
          </a:p>
          <a:p>
            <a:pPr algn="l"/>
            <a:r>
              <a:rPr lang="en-US" sz="1400" b="0" i="0" dirty="0">
                <a:effectLst/>
                <a:latin typeface="APLPapaTroll" panose="020B0604020202020204" charset="0"/>
                <a:ea typeface="APLPapaTroll" panose="020B0604020202020204" charset="0"/>
              </a:rPr>
              <a:t>5. giving back to the school community.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4955236" y="3188410"/>
            <a:ext cx="2341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12/22-01/05-Winter Break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1060704" y="2983668"/>
            <a:ext cx="282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X Friday at Four" pitchFamily="2" charset="0"/>
              </a:rPr>
              <a:t>Counseling</a:t>
            </a:r>
          </a:p>
          <a:p>
            <a:pPr algn="ctr"/>
            <a:r>
              <a:rPr lang="en-US" sz="2400" dirty="0">
                <a:latin typeface="BRX Friday at Four" pitchFamily="2" charset="0"/>
              </a:rPr>
              <a:t>Monthly Focus: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3106D-05CD-376B-5432-7B2634B97F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5411" y="6122820"/>
            <a:ext cx="84741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-21412" y="12731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BRX Friday at Four" panose="020B0604020202020204" charset="0"/>
                <a:ea typeface="APLILikeBigFonts" panose="02000603000000000000" pitchFamily="2" charset="0"/>
              </a:rPr>
              <a:t>Rincón</a:t>
            </a:r>
            <a:r>
              <a:rPr lang="en-US" sz="5400" dirty="0">
                <a:latin typeface="BRX Friday at Four" panose="020B0604020202020204" charset="0"/>
                <a:ea typeface="APLILikeBigFonts" panose="02000603000000000000" pitchFamily="2" charset="0"/>
              </a:rPr>
              <a:t> del </a:t>
            </a:r>
            <a:r>
              <a:rPr lang="en-US" sz="5400" dirty="0" err="1">
                <a:latin typeface="BRX Friday at Four" panose="020B0604020202020204" charset="0"/>
                <a:ea typeface="APLILikeBigFonts" panose="02000603000000000000" pitchFamily="2" charset="0"/>
              </a:rPr>
              <a:t>Consejero</a:t>
            </a:r>
            <a:endParaRPr lang="en-US" sz="5400" dirty="0">
              <a:latin typeface="BRX Friday at Four" panose="020B0604020202020204" charset="0"/>
              <a:ea typeface="APLILikeBigFonts" panose="02000603000000000000" pitchFamily="2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-17614" y="1079234"/>
            <a:ext cx="7790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askerville Old Face" panose="02020602080505020303" pitchFamily="18" charset="0"/>
                <a:ea typeface="APLHeartEyes" panose="02000603000000000000" pitchFamily="2" charset="0"/>
              </a:rPr>
              <a:t>DICIEMBRE 2023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056633" y="2555715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X Friday at Four" pitchFamily="2" charset="0"/>
              </a:rPr>
              <a:t>Dates: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4590289" y="6609594"/>
            <a:ext cx="292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RX Friday at Four" pitchFamily="2" charset="0"/>
              </a:rPr>
              <a:t>¡CONECTÉMONOS!</a:t>
            </a: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4955236" y="7056218"/>
            <a:ext cx="27821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LILikeBigFonts" panose="02000603000000000000" pitchFamily="2" charset="0"/>
                <a:cs typeface="Times New Roman" panose="02020603050405020304" pitchFamily="18" charset="0"/>
              </a:rPr>
              <a:t>ashley.freeman@houstonisd.org </a:t>
            </a:r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5239264" y="7537032"/>
            <a:ext cx="2275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 "/>
                <a:ea typeface="+mn-ea"/>
                <a:cs typeface="+mn-cs"/>
              </a:rPr>
              <a:t>(713) 696-2710</a:t>
            </a: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168670" y="7834416"/>
            <a:ext cx="442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BRX Friday at Four" pitchFamily="2" charset="0"/>
              </a:rPr>
              <a:t>Niños felices y sanos CONSEJO</a:t>
            </a:r>
            <a:r>
              <a:rPr lang="en-US" sz="2800" dirty="0">
                <a:latin typeface="BRX Friday at Four" pitchFamily="2" charset="0"/>
              </a:rPr>
              <a:t>:</a:t>
            </a: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119474" y="8311880"/>
            <a:ext cx="44216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>
                <a:latin typeface="APLPapaTroll" panose="02000603000000000000" pitchFamily="2" charset="0"/>
                <a:ea typeface="APLPapaTroll" panose="02000603000000000000" pitchFamily="2" charset="0"/>
              </a:rPr>
              <a:t>Los niños prosperan con la consistencia, la estructura y la previsibilidad. ¡Desarrolle una rutina matutina que se vea igual todos los días para ayudarlo a usted y a sus hijos a salir por la puerta con una sonrisa!</a:t>
            </a:r>
            <a:endParaRPr lang="en-US" sz="15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9"/>
            </p:custDataLst>
          </p:nvPr>
        </p:nvSpPr>
        <p:spPr>
          <a:xfrm>
            <a:off x="17614" y="178962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ucida Handwriting" panose="03010101010101010101" pitchFamily="66" charset="0"/>
                <a:ea typeface="APLILikeBigFonts" panose="02000603000000000000" pitchFamily="2" charset="0"/>
              </a:rPr>
              <a:t>Sra. Freeman</a:t>
            </a:r>
            <a:endParaRPr lang="en-US" sz="4800" b="1" dirty="0">
              <a:latin typeface="Lucida Handwriting" panose="03010101010101010101" pitchFamily="66" charset="0"/>
              <a:ea typeface="APLILikeBigFonts" panose="02000603000000000000" pitchFamily="2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475487" y="3691554"/>
            <a:ext cx="30957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PLPapaTroll" panose="02000603000000000000" pitchFamily="2" charset="0"/>
                <a:ea typeface="APLPapaTroll" panose="02000603000000000000" pitchFamily="2" charset="0"/>
              </a:rPr>
              <a:t>         </a:t>
            </a:r>
            <a:r>
              <a:rPr lang="es-ES" sz="1500" b="1" dirty="0">
                <a:latin typeface="APLPapaTroll" panose="02000603000000000000" pitchFamily="2" charset="0"/>
                <a:ea typeface="APLPapaTroll" panose="02000603000000000000" pitchFamily="2" charset="0"/>
              </a:rPr>
              <a:t>Buen Ciudadano</a:t>
            </a:r>
            <a:r>
              <a:rPr lang="es-E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
</a:t>
            </a:r>
          </a:p>
          <a:p>
            <a:r>
              <a:rPr lang="es-ES" sz="1300" dirty="0">
                <a:latin typeface="APLPapaTroll" panose="020B0604020202020204" charset="0"/>
                <a:ea typeface="APLPapaTroll" panose="020B0604020202020204" charset="0"/>
              </a:rPr>
              <a:t>Nos centraremos en el rasgo de educación del carácter de buena ciudadanía para el mes. Los estudiantes demuestran un buen civismo al mostrar estos 5 rasgos: 
1. Ser respetuoso con otras personas y sus bienes.
2. Ser respetuoso con la propiedad de la escuela.</a:t>
            </a:r>
          </a:p>
          <a:p>
            <a:r>
              <a:rPr lang="es-ES" sz="1300" dirty="0">
                <a:latin typeface="APLPapaTroll" panose="020B0604020202020204" charset="0"/>
                <a:ea typeface="APLPapaTroll" panose="020B0604020202020204" charset="0"/>
              </a:rPr>
              <a:t>3. Seguir las reglas de la escuela.
4. Mostrar buen carácter (responsabilidad, honestidad, buena escucha, amabilidad).
5. Retribuir a la comunidad escolar.</a:t>
            </a:r>
            <a:endParaRPr lang="en-US" sz="13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4955236" y="3188410"/>
            <a:ext cx="2341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12/22-01/05-Vacaciones de </a:t>
            </a:r>
            <a:r>
              <a:rPr lang="en-US" dirty="0" err="1">
                <a:latin typeface="APLPapaTroll" panose="02000603000000000000" pitchFamily="2" charset="0"/>
                <a:ea typeface="APLPapaTroll" panose="02000603000000000000" pitchFamily="2" charset="0"/>
              </a:rPr>
              <a:t>invierno</a:t>
            </a:r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2"/>
            </p:custDataLst>
          </p:nvPr>
        </p:nvSpPr>
        <p:spPr>
          <a:xfrm>
            <a:off x="1060704" y="2983668"/>
            <a:ext cx="282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BRX Friday at Four" pitchFamily="2" charset="0"/>
              </a:rPr>
              <a:t>Asesoramiento</a:t>
            </a:r>
            <a:r>
              <a:rPr lang="en-US" sz="2000" dirty="0">
                <a:latin typeface="BRX Friday at Four" pitchFamily="2" charset="0"/>
              </a:rPr>
              <a:t>
</a:t>
            </a:r>
            <a:r>
              <a:rPr lang="en-US" sz="2000" dirty="0" err="1">
                <a:latin typeface="BRX Friday at Four" pitchFamily="2" charset="0"/>
              </a:rPr>
              <a:t>Enfoque</a:t>
            </a:r>
            <a:r>
              <a:rPr lang="en-US" sz="2000" dirty="0">
                <a:latin typeface="BRX Friday at Four" pitchFamily="2" charset="0"/>
              </a:rPr>
              <a:t> </a:t>
            </a:r>
            <a:r>
              <a:rPr lang="en-US" sz="2000" dirty="0" err="1">
                <a:latin typeface="BRX Friday at Four" pitchFamily="2" charset="0"/>
              </a:rPr>
              <a:t>mensual</a:t>
            </a:r>
            <a:r>
              <a:rPr lang="en-US" sz="2000" dirty="0">
                <a:latin typeface="BRX Friday at Four" pitchFamily="2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B15A0-122A-6A0A-059C-F352B129CE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3674" y="6214886"/>
            <a:ext cx="84741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5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4908</TotalTime>
  <Words>314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APLPapaTroll</vt:lpstr>
      <vt:lpstr>Times New Roman</vt:lpstr>
      <vt:lpstr>Calibri Light</vt:lpstr>
      <vt:lpstr>Lucida Handwriting</vt:lpstr>
      <vt:lpstr>BRX Friday at Four</vt:lpstr>
      <vt:lpstr>Baskerville Old Face</vt:lpstr>
      <vt:lpstr>Calibri</vt:lpstr>
      <vt:lpstr>Arial</vt:lpstr>
      <vt:lpstr>Calibri (body) 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Freeman, Ashley</cp:lastModifiedBy>
  <cp:revision>50</cp:revision>
  <dcterms:created xsi:type="dcterms:W3CDTF">2021-08-28T16:06:19Z</dcterms:created>
  <dcterms:modified xsi:type="dcterms:W3CDTF">2023-11-29T16:36:20Z</dcterms:modified>
</cp:coreProperties>
</file>